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60" r:id="rId3"/>
    <p:sldId id="289" r:id="rId4"/>
    <p:sldId id="281" r:id="rId5"/>
    <p:sldId id="261" r:id="rId6"/>
    <p:sldId id="272" r:id="rId7"/>
    <p:sldId id="290" r:id="rId8"/>
    <p:sldId id="262" r:id="rId9"/>
    <p:sldId id="298" r:id="rId10"/>
    <p:sldId id="265" r:id="rId11"/>
    <p:sldId id="266" r:id="rId12"/>
    <p:sldId id="267" r:id="rId13"/>
    <p:sldId id="263" r:id="rId14"/>
    <p:sldId id="273" r:id="rId15"/>
    <p:sldId id="264" r:id="rId16"/>
    <p:sldId id="274" r:id="rId17"/>
    <p:sldId id="282" r:id="rId18"/>
    <p:sldId id="259" r:id="rId19"/>
    <p:sldId id="275" r:id="rId20"/>
    <p:sldId id="283" r:id="rId21"/>
    <p:sldId id="295" r:id="rId22"/>
    <p:sldId id="297" r:id="rId23"/>
    <p:sldId id="277" r:id="rId24"/>
    <p:sldId id="294" r:id="rId25"/>
    <p:sldId id="291" r:id="rId26"/>
    <p:sldId id="292" r:id="rId27"/>
    <p:sldId id="288" r:id="rId28"/>
    <p:sldId id="278" r:id="rId29"/>
  </p:sldIdLst>
  <p:sldSz cx="12192000" cy="6858000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4C49-3FC0-4C79-B918-BFD29FF504E2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5267C-06DD-4945-BDF5-B6E7AC3D7A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8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ea typeface="ＭＳ Ｐゴシック" panose="020B0600070205080204" pitchFamily="34" charset="-128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9C3AE3-D156-4715-8484-E425CE1B5B1E}" type="slidenum">
              <a:rPr lang="de-DE" altLang="de-DE" smtClean="0">
                <a:latin typeface="Delicious-Roman"/>
              </a:rPr>
              <a:pPr/>
              <a:t>1</a:t>
            </a:fld>
            <a:endParaRPr lang="de-DE" altLang="de-DE">
              <a:latin typeface="Delicious-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68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9600" y="1306637"/>
            <a:ext cx="10972800" cy="212945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68180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Delicious-Roman"/>
                <a:cs typeface="Delicious-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74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52426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7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43493"/>
            <a:ext cx="2743200" cy="508267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43493"/>
            <a:ext cx="8026400" cy="508267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2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2148043"/>
            <a:ext cx="10972800" cy="41179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42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3258789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175860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7395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15219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936841"/>
            <a:ext cx="5386917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2215219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936842"/>
            <a:ext cx="5389033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3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30922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914176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946673"/>
            <a:ext cx="6815667" cy="5179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2076226"/>
            <a:ext cx="4011084" cy="4049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996008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0461"/>
            <a:ext cx="7315200" cy="392252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562746"/>
            <a:ext cx="7315200" cy="657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31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5651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008189"/>
            <a:ext cx="109728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3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200" y="154314"/>
            <a:ext cx="1270000" cy="54815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0" y="839788"/>
            <a:ext cx="12192000" cy="0"/>
          </a:xfrm>
          <a:prstGeom prst="line">
            <a:avLst/>
          </a:prstGeom>
          <a:ln w="31750">
            <a:solidFill>
              <a:srgbClr val="8431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Die_Anatomie_des_Dr._Tulp#/media/Datei:Rembrandt_-_The_Anatomy_Lesson_of_Dr_Nicolaes_Tulp.jpg" TargetMode="External"/><Relationship Id="rId4" Type="http://schemas.openxmlformats.org/officeDocument/2006/relationships/hyperlink" Target="http://letters1916.maynoothuniversity.ie/item/593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arget@ieg-mainz.de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0B5274-1DEF-475E-9708-8AD1062D4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76" y="1628776"/>
            <a:ext cx="8489461" cy="4574998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5861051" y="1305342"/>
            <a:ext cx="6054724" cy="2123658"/>
          </a:xfrm>
          <a:prstGeom prst="rect">
            <a:avLst/>
          </a:prstGeom>
          <a:solidFill>
            <a:srgbClr val="6D2E3E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4400" spc="-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de-DE" sz="4400" spc="-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Humanities</a:t>
            </a:r>
            <a:r>
              <a:rPr lang="de-DE" sz="4400" spc="-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Wissenschaft und Gesellschaft im Zeitalter der Digitalisierung </a:t>
            </a:r>
          </a:p>
        </p:txBody>
      </p:sp>
      <p:sp>
        <p:nvSpPr>
          <p:cNvPr id="5122" name="Titel 1"/>
          <p:cNvSpPr>
            <a:spLocks noGrp="1"/>
          </p:cNvSpPr>
          <p:nvPr>
            <p:ph type="ctrTitle"/>
          </p:nvPr>
        </p:nvSpPr>
        <p:spPr>
          <a:xfrm>
            <a:off x="265523" y="5225695"/>
            <a:ext cx="4623369" cy="1430338"/>
          </a:xfrm>
          <a:solidFill>
            <a:schemeClr val="bg1"/>
          </a:solidFill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defRPr/>
            </a:pPr>
            <a:r>
              <a:rPr lang="de-DE" altLang="de-DE" sz="2800" cap="none" spc="-150" dirty="0">
                <a:ea typeface="ＭＳ Ｐゴシック" panose="020B0600070205080204" pitchFamily="34" charset="-128"/>
              </a:rPr>
              <a:t>Monika </a:t>
            </a:r>
            <a:r>
              <a:rPr lang="de-DE" altLang="de-DE" sz="2800" cap="none" spc="-150" dirty="0">
                <a:solidFill>
                  <a:srgbClr val="6D2E3E"/>
                </a:solidFill>
                <a:ea typeface="ＭＳ Ｐゴシック" panose="020B0600070205080204" pitchFamily="34" charset="-128"/>
              </a:rPr>
              <a:t>Barget, </a:t>
            </a:r>
            <a:br>
              <a:rPr lang="de-DE" altLang="de-DE" sz="2800" cap="none" spc="-150" dirty="0">
                <a:solidFill>
                  <a:srgbClr val="6D2E3E"/>
                </a:solidFill>
                <a:ea typeface="ＭＳ Ｐゴシック" panose="020B0600070205080204" pitchFamily="34" charset="-128"/>
              </a:rPr>
            </a:br>
            <a:r>
              <a:rPr lang="de-DE" altLang="de-DE" sz="2800" cap="none" spc="-150" dirty="0">
                <a:solidFill>
                  <a:srgbClr val="6D2E3E"/>
                </a:solidFill>
                <a:ea typeface="ＭＳ Ｐゴシック" panose="020B0600070205080204" pitchFamily="34" charset="-128"/>
              </a:rPr>
              <a:t>Digitale Historische Forschung, IEG Mainz</a:t>
            </a:r>
          </a:p>
        </p:txBody>
      </p:sp>
    </p:spTree>
    <p:extLst>
      <p:ext uri="{BB962C8B-B14F-4D97-AF65-F5344CB8AC3E}">
        <p14:creationId xmlns:p14="http://schemas.microsoft.com/office/powerpoint/2010/main" val="20117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DD75F-427E-4AC2-9771-400EACA2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29975" cy="885825"/>
          </a:xfrm>
        </p:spPr>
        <p:txBody>
          <a:bodyPr/>
          <a:lstStyle/>
          <a:p>
            <a:pPr algn="l"/>
            <a:r>
              <a:rPr lang="de-DE" dirty="0"/>
              <a:t> </a:t>
            </a:r>
            <a:r>
              <a:rPr lang="de-DE" sz="3600" dirty="0"/>
              <a:t>Gibt es Forschung ohne nicht-akademischen Beitrag?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8A4629-DB22-46BF-9877-45F6D1FD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" y="1098740"/>
            <a:ext cx="5875894" cy="4351338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5C7ED5F-1366-4151-A67E-A970B2BA2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67" y="995275"/>
            <a:ext cx="4304527" cy="544016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15A7EB9-09BA-4AB4-A890-B8F52E3CA18B}"/>
              </a:ext>
            </a:extLst>
          </p:cNvPr>
          <p:cNvSpPr/>
          <p:nvPr/>
        </p:nvSpPr>
        <p:spPr>
          <a:xfrm>
            <a:off x="6654228" y="5306741"/>
            <a:ext cx="5490613" cy="1415772"/>
          </a:xfrm>
          <a:prstGeom prst="rect">
            <a:avLst/>
          </a:prstGeom>
          <a:solidFill>
            <a:srgbClr val="6D2E3E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Letter from Lady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Clonbrock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to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Mrs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Budson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, 19 April 1916,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Clonbrock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Estate Papers, National Library of Ireland,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fotografiert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für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“Letters 1916-1923”</a:t>
            </a:r>
            <a:b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b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http://letters1916.maynoothuniversity.ie/item/5936</a:t>
            </a: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 , Lizenz:  CC BY-SA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EAB89DA-E416-4CA8-987B-A3F6D4B57CEB}"/>
              </a:ext>
            </a:extLst>
          </p:cNvPr>
          <p:cNvSpPr/>
          <p:nvPr/>
        </p:nvSpPr>
        <p:spPr>
          <a:xfrm>
            <a:off x="211548" y="5193949"/>
            <a:ext cx="5875894" cy="1569660"/>
          </a:xfrm>
          <a:prstGeom prst="rect">
            <a:avLst/>
          </a:prstGeom>
          <a:solidFill>
            <a:srgbClr val="6D2E3E"/>
          </a:solidFill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Candara" panose="020E0502030303020204" pitchFamily="34" charset="0"/>
              </a:rPr>
              <a:t>Die Anatomie des Dr. </a:t>
            </a:r>
            <a:r>
              <a:rPr lang="de-DE" i="1" dirty="0" err="1">
                <a:solidFill>
                  <a:schemeClr val="bg1"/>
                </a:solidFill>
                <a:latin typeface="Candara" panose="020E0502030303020204" pitchFamily="34" charset="0"/>
              </a:rPr>
              <a:t>Tulp</a:t>
            </a:r>
            <a:r>
              <a:rPr lang="de-DE" i="1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  <a: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  <a:t>Rembrandt van Rijn, 1632 </a:t>
            </a:r>
          </a:p>
          <a:p>
            <a: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  <a:t>Öl auf Leinwand, 169,5 × 216,5 cm, </a:t>
            </a:r>
            <a:r>
              <a:rPr lang="de-DE" dirty="0" err="1">
                <a:solidFill>
                  <a:schemeClr val="bg1"/>
                </a:solidFill>
                <a:latin typeface="Candara" panose="020E0502030303020204" pitchFamily="34" charset="0"/>
              </a:rPr>
              <a:t>Mauritshuis</a:t>
            </a:r>
            <a: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b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b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https://de.wikipedia.org/wiki/Die_Anatomie_des_Dr._Tulp#/media/Datei:Rembrandt_-_The_Anatomy_Lesson_of_Dr_Nicolaes_Tulp.jpg</a:t>
            </a: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b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Lizenz: gemeinfrei</a:t>
            </a:r>
          </a:p>
        </p:txBody>
      </p:sp>
    </p:spTree>
    <p:extLst>
      <p:ext uri="{BB962C8B-B14F-4D97-AF65-F5344CB8AC3E}">
        <p14:creationId xmlns:p14="http://schemas.microsoft.com/office/powerpoint/2010/main" val="193760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A0C23-756B-49A2-9F82-E2332502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19945"/>
          </a:xfrm>
        </p:spPr>
        <p:txBody>
          <a:bodyPr/>
          <a:lstStyle/>
          <a:p>
            <a:pPr algn="l"/>
            <a:r>
              <a:rPr lang="de-DE" sz="3600" dirty="0"/>
              <a:t>Vorläufer der „</a:t>
            </a:r>
            <a:r>
              <a:rPr lang="de-DE" sz="3600" dirty="0" err="1"/>
              <a:t>citizen</a:t>
            </a:r>
            <a:r>
              <a:rPr lang="de-DE" sz="3600" dirty="0"/>
              <a:t> </a:t>
            </a:r>
            <a:r>
              <a:rPr lang="de-DE" sz="3600" dirty="0" err="1"/>
              <a:t>science</a:t>
            </a:r>
            <a:r>
              <a:rPr lang="de-DE" sz="3600" dirty="0"/>
              <a:t>“ seit dem 19. Jhd.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EBAA11-14F6-414B-9FB1-3E22BEE45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9" y="1056668"/>
            <a:ext cx="7996776" cy="549154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3E7DC5-7CA4-4A9A-8EA8-93A32EA0B4AC}"/>
              </a:ext>
            </a:extLst>
          </p:cNvPr>
          <p:cNvSpPr txBox="1"/>
          <p:nvPr/>
        </p:nvSpPr>
        <p:spPr>
          <a:xfrm>
            <a:off x="8034393" y="4273687"/>
            <a:ext cx="4031000" cy="2492990"/>
          </a:xfrm>
          <a:prstGeom prst="rect">
            <a:avLst/>
          </a:prstGeom>
          <a:solidFill>
            <a:srgbClr val="6D2E3E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Candara" panose="020E0502030303020204" pitchFamily="34" charset="0"/>
              </a:rPr>
              <a:t>Ontario Historical Society, Ottawa, June 2, 1914</a:t>
            </a:r>
            <a:br>
              <a:rPr lang="de-DE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br>
              <a:rPr lang="de-DE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https://commons.wikimedia.org/wiki/</a:t>
            </a:r>
            <a:b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b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File: Ontario_Historical_Society,_Ottawa,_1914.jpg</a:t>
            </a:r>
            <a:b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b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Candara" panose="020E0502030303020204" pitchFamily="34" charset="0"/>
              </a:rPr>
              <a:t>Lizenz: </a:t>
            </a:r>
            <a:r>
              <a:rPr lang="pl-PL" sz="1400" dirty="0">
                <a:solidFill>
                  <a:schemeClr val="bg1"/>
                </a:solidFill>
                <a:latin typeface="Candara" panose="020E0502030303020204" pitchFamily="34" charset="0"/>
              </a:rPr>
              <a:t>Jessica dl [CC BY-SA 4.0 (https://creativecommons.org/licenses/by-sa/4.0)]</a:t>
            </a:r>
            <a:br>
              <a:rPr lang="de-DE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endParaRPr lang="de-DE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6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B6EB8-5245-4D05-AF4B-79E4DACB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8995"/>
          </a:xfrm>
        </p:spPr>
        <p:txBody>
          <a:bodyPr/>
          <a:lstStyle/>
          <a:p>
            <a:pPr algn="l"/>
            <a:r>
              <a:rPr lang="de-DE" sz="3600" dirty="0"/>
              <a:t>Krisen der Wissenschaftspopularisierung im 20. Jhd.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C68B01-2A65-4F3C-944B-EF0EB1E757EE}"/>
              </a:ext>
            </a:extLst>
          </p:cNvPr>
          <p:cNvSpPr/>
          <p:nvPr/>
        </p:nvSpPr>
        <p:spPr>
          <a:xfrm>
            <a:off x="371896" y="1517895"/>
            <a:ext cx="10160499" cy="1938992"/>
          </a:xfrm>
          <a:prstGeom prst="rect">
            <a:avLst/>
          </a:prstGeom>
          <a:ln>
            <a:solidFill>
              <a:srgbClr val="6D2E3E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latin typeface="Candara" panose="020E0502030303020204" pitchFamily="34" charset="0"/>
              </a:rPr>
              <a:t>Transparent der Studentenbewegung, </a:t>
            </a: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>
                <a:latin typeface="Candara" panose="020E0502030303020204" pitchFamily="34" charset="0"/>
              </a:rPr>
              <a:t>Universität Hamburg, 9. November 1967: „Unter den Talaren Muff von 1000 Jahren“: </a:t>
            </a:r>
            <a:br>
              <a:rPr lang="de-DE" sz="2400" dirty="0">
                <a:latin typeface="Candara" panose="020E0502030303020204" pitchFamily="34" charset="0"/>
              </a:rPr>
            </a:b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>
                <a:latin typeface="Candara" panose="020E0502030303020204" pitchFamily="34" charset="0"/>
              </a:rPr>
              <a:t>https://www.spiegel.de/geschichte/das-ende-der-talare-a-948827.html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6055D36-437A-4851-9C00-DA349606B2E0}"/>
              </a:ext>
            </a:extLst>
          </p:cNvPr>
          <p:cNvSpPr/>
          <p:nvPr/>
        </p:nvSpPr>
        <p:spPr>
          <a:xfrm>
            <a:off x="371897" y="3783373"/>
            <a:ext cx="10160499" cy="1569660"/>
          </a:xfrm>
          <a:prstGeom prst="rect">
            <a:avLst/>
          </a:prstGeom>
          <a:ln>
            <a:solidFill>
              <a:srgbClr val="6D2E3E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latin typeface="Candara" panose="020E0502030303020204" pitchFamily="34" charset="0"/>
              </a:rPr>
              <a:t>Affäre um die von Konrad Kujau gefälschten und vom Magazin „Stern“ veröffentlichten Hitler-Tagebücher: </a:t>
            </a:r>
            <a:br>
              <a:rPr lang="de-DE" sz="2400" dirty="0">
                <a:latin typeface="Candara" panose="020E0502030303020204" pitchFamily="34" charset="0"/>
              </a:rPr>
            </a:br>
            <a:br>
              <a:rPr lang="de-DE" sz="2400" dirty="0">
                <a:latin typeface="Candara" panose="020E0502030303020204" pitchFamily="34" charset="0"/>
              </a:rPr>
            </a:br>
            <a:r>
              <a:rPr lang="de-DE" sz="2400" dirty="0">
                <a:latin typeface="Candara" panose="020E0502030303020204" pitchFamily="34" charset="0"/>
              </a:rPr>
              <a:t>https://www.spiegel.de/spiegel/print/d-14018078.html</a:t>
            </a:r>
          </a:p>
        </p:txBody>
      </p:sp>
    </p:spTree>
    <p:extLst>
      <p:ext uri="{BB962C8B-B14F-4D97-AF65-F5344CB8AC3E}">
        <p14:creationId xmlns:p14="http://schemas.microsoft.com/office/powerpoint/2010/main" val="112021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8E0F4-3D66-41E1-AD28-6AD467A0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866775"/>
          </a:xfrm>
        </p:spPr>
        <p:txBody>
          <a:bodyPr>
            <a:normAutofit/>
          </a:bodyPr>
          <a:lstStyle/>
          <a:p>
            <a:pPr algn="l"/>
            <a:r>
              <a:rPr lang="de-DE" sz="3600" dirty="0"/>
              <a:t>„Public </a:t>
            </a:r>
            <a:r>
              <a:rPr lang="de-DE" sz="3600" dirty="0" err="1"/>
              <a:t>humanities</a:t>
            </a:r>
            <a:r>
              <a:rPr lang="de-DE" sz="3600" dirty="0"/>
              <a:t>“ und der Erfolg des Digitalen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724CBE-A45B-468B-8C93-B558DBCB300B}"/>
              </a:ext>
            </a:extLst>
          </p:cNvPr>
          <p:cNvSpPr txBox="1"/>
          <p:nvPr/>
        </p:nvSpPr>
        <p:spPr>
          <a:xfrm>
            <a:off x="178676" y="5906439"/>
            <a:ext cx="1183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ndara" panose="020E0502030303020204" pitchFamily="34" charset="0"/>
              </a:rPr>
              <a:t>„</a:t>
            </a:r>
            <a:r>
              <a:rPr lang="de-DE" dirty="0" err="1">
                <a:latin typeface="Candara" panose="020E0502030303020204" pitchFamily="34" charset="0"/>
              </a:rPr>
              <a:t>I‘m</a:t>
            </a:r>
            <a:r>
              <a:rPr lang="de-DE" dirty="0">
                <a:latin typeface="Candara" panose="020E0502030303020204" pitchFamily="34" charset="0"/>
              </a:rPr>
              <a:t> still </a:t>
            </a:r>
            <a:r>
              <a:rPr lang="de-DE" dirty="0" err="1">
                <a:latin typeface="Candara" panose="020E0502030303020204" pitchFamily="34" charset="0"/>
              </a:rPr>
              <a:t>surviving</a:t>
            </a:r>
            <a:r>
              <a:rPr lang="de-DE" dirty="0">
                <a:latin typeface="Candara" panose="020E0502030303020204" pitchFamily="34" charset="0"/>
              </a:rPr>
              <a:t>“ (gestartet 1993): „oral </a:t>
            </a:r>
            <a:r>
              <a:rPr lang="de-DE" dirty="0" err="1">
                <a:latin typeface="Candara" panose="020E0502030303020204" pitchFamily="34" charset="0"/>
              </a:rPr>
              <a:t>history</a:t>
            </a:r>
            <a:r>
              <a:rPr lang="de-DE" dirty="0">
                <a:latin typeface="Candara" panose="020E0502030303020204" pitchFamily="34" charset="0"/>
              </a:rPr>
              <a:t>“ Projekt über die körperliche Gesundheit und soziale Stellung (schwarzer) Frauen mit HIV/AIDS in den USA: https://humanitiesforall.org/projects/im-still-surviving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978A99-46B7-46C8-BF58-D1DFEA97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 t="20536" r="1723" b="8354"/>
          <a:stretch/>
        </p:blipFill>
        <p:spPr>
          <a:xfrm>
            <a:off x="178676" y="1029639"/>
            <a:ext cx="1183464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35798"/>
            <a:ext cx="12192000" cy="2387600"/>
          </a:xfrm>
        </p:spPr>
        <p:txBody>
          <a:bodyPr>
            <a:normAutofit/>
          </a:bodyPr>
          <a:lstStyle/>
          <a:p>
            <a:r>
              <a:rPr lang="de-DE" dirty="0"/>
              <a:t>Chancen der Bürgerbeteiligung in den (digitalen) Geisteswissenschaften</a:t>
            </a:r>
          </a:p>
        </p:txBody>
      </p:sp>
    </p:spTree>
    <p:extLst>
      <p:ext uri="{BB962C8B-B14F-4D97-AF65-F5344CB8AC3E}">
        <p14:creationId xmlns:p14="http://schemas.microsoft.com/office/powerpoint/2010/main" val="25855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80DEB-66C2-4F84-8D7D-B23B5028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040524"/>
          </a:xfrm>
        </p:spPr>
        <p:txBody>
          <a:bodyPr/>
          <a:lstStyle/>
          <a:p>
            <a:pPr algn="l"/>
            <a:r>
              <a:rPr lang="de-DE" sz="3600" dirty="0"/>
              <a:t>„Public </a:t>
            </a:r>
            <a:r>
              <a:rPr lang="de-DE" sz="3600" dirty="0" err="1"/>
              <a:t>Humanities</a:t>
            </a:r>
            <a:r>
              <a:rPr lang="de-DE" sz="3600" dirty="0"/>
              <a:t>“ als Schnittstelle…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AEA545A-1582-4C76-AEC2-40AC6DE99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33" y="1256283"/>
            <a:ext cx="5907640" cy="4117975"/>
          </a:xfrm>
        </p:spPr>
        <p:txBody>
          <a:bodyPr/>
          <a:lstStyle/>
          <a:p>
            <a:r>
              <a:rPr lang="de-DE" sz="2400" dirty="0"/>
              <a:t>Öffnung der Geisteswissenschaften für neue Methoden, z.B. aus den Bereichen Management, </a:t>
            </a:r>
            <a:r>
              <a:rPr lang="de-DE" sz="2400" dirty="0" err="1"/>
              <a:t>Softwaredevelopment</a:t>
            </a:r>
            <a:r>
              <a:rPr lang="de-DE" sz="2400" dirty="0"/>
              <a:t> oder Game Design </a:t>
            </a:r>
          </a:p>
          <a:p>
            <a:r>
              <a:rPr lang="de-DE" sz="2400" dirty="0"/>
              <a:t>Neue Chancen mit den Naturwissenschaften (v.a. Life Sciences) und Sozialwissenschaften zu kooperieren</a:t>
            </a:r>
          </a:p>
          <a:p>
            <a:r>
              <a:rPr lang="de-DE" sz="2400" dirty="0"/>
              <a:t>Beitrag zum kulturellen Wissen ebenso wie zur „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literacy</a:t>
            </a:r>
            <a:r>
              <a:rPr lang="de-DE" sz="2400" dirty="0"/>
              <a:t>“ innerhalb und außerhalb des akademischen Betriebs</a:t>
            </a:r>
          </a:p>
          <a:p>
            <a:r>
              <a:rPr lang="de-DE" sz="2400" dirty="0"/>
              <a:t>Zugang zu neuen Fördermöglichkeiten (z.B. Science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Ireland</a:t>
            </a:r>
            <a:r>
              <a:rPr lang="de-DE" sz="2400" dirty="0"/>
              <a:t>)</a:t>
            </a:r>
          </a:p>
          <a:p>
            <a:r>
              <a:rPr lang="de-DE" sz="2400" dirty="0"/>
              <a:t>Erwerb und Analyse neuer Quellen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46DF8D-1400-4537-B350-F68F63379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6" t="16629" r="36291" b="12411"/>
          <a:stretch/>
        </p:blipFill>
        <p:spPr>
          <a:xfrm>
            <a:off x="6791218" y="1256283"/>
            <a:ext cx="4697266" cy="48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35798"/>
            <a:ext cx="12192000" cy="2387600"/>
          </a:xfrm>
        </p:spPr>
        <p:txBody>
          <a:bodyPr>
            <a:normAutofit/>
          </a:bodyPr>
          <a:lstStyle/>
          <a:p>
            <a:r>
              <a:rPr lang="de-DE" b="1" dirty="0"/>
              <a:t>ETHISCHE HERAUSFORDERUNGEN I – SCHUTZ DER NUTZERDATEN</a:t>
            </a:r>
          </a:p>
        </p:txBody>
      </p:sp>
    </p:spTree>
    <p:extLst>
      <p:ext uri="{BB962C8B-B14F-4D97-AF65-F5344CB8AC3E}">
        <p14:creationId xmlns:p14="http://schemas.microsoft.com/office/powerpoint/2010/main" val="230647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D49BB50-2708-423D-B52B-2AC965FFE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3" t="10756" r="6154" b="6901"/>
          <a:stretch/>
        </p:blipFill>
        <p:spPr>
          <a:xfrm>
            <a:off x="2524125" y="1215869"/>
            <a:ext cx="9353550" cy="48610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7A278D-BD0E-41A7-B7F4-C9AF9F0F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057401"/>
            <a:ext cx="1734119" cy="10858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7CCED9-2E0E-4130-A3E3-FDC2A5304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4" y="4579341"/>
            <a:ext cx="1818538" cy="64899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DBC2B80-C135-4277-8227-6AC5A1F66E1C}"/>
              </a:ext>
            </a:extLst>
          </p:cNvPr>
          <p:cNvSpPr txBox="1">
            <a:spLocks/>
          </p:cNvSpPr>
          <p:nvPr/>
        </p:nvSpPr>
        <p:spPr bwMode="auto">
          <a:xfrm>
            <a:off x="0" y="93955"/>
            <a:ext cx="10972800" cy="64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9pPr>
          </a:lstStyle>
          <a:p>
            <a:pPr algn="l"/>
            <a:r>
              <a:rPr lang="de-DE" sz="3600"/>
              <a:t>Transparenz und Schutz der Nutzerdaten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62338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195CB-DD29-40BB-A2DC-6EE5B679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4550"/>
          </a:xfrm>
        </p:spPr>
        <p:txBody>
          <a:bodyPr/>
          <a:lstStyle/>
          <a:p>
            <a:pPr algn="l"/>
            <a:r>
              <a:rPr lang="de-DE" sz="3600" dirty="0"/>
              <a:t>Problemfall: „Bestenliste“ auf </a:t>
            </a:r>
            <a:r>
              <a:rPr lang="de-DE" sz="3600" dirty="0" err="1"/>
              <a:t>GeoPortOst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3940DF-4054-482D-8CE5-01873DB9B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" b="20815"/>
          <a:stretch/>
        </p:blipFill>
        <p:spPr>
          <a:xfrm>
            <a:off x="543633" y="1429024"/>
            <a:ext cx="11104734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38998"/>
            <a:ext cx="12192000" cy="2387600"/>
          </a:xfrm>
        </p:spPr>
        <p:txBody>
          <a:bodyPr>
            <a:normAutofit/>
          </a:bodyPr>
          <a:lstStyle/>
          <a:p>
            <a:r>
              <a:rPr lang="de-DE" b="1" dirty="0"/>
              <a:t>Ethische Herausforderungen II – Nähe und Distanz in der Konfrontation mit den Daten</a:t>
            </a:r>
          </a:p>
        </p:txBody>
      </p:sp>
    </p:spTree>
    <p:extLst>
      <p:ext uri="{BB962C8B-B14F-4D97-AF65-F5344CB8AC3E}">
        <p14:creationId xmlns:p14="http://schemas.microsoft.com/office/powerpoint/2010/main" val="125603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41D61-1D0E-4989-8D6A-CBBF6156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863029"/>
          </a:xfrm>
        </p:spPr>
        <p:txBody>
          <a:bodyPr/>
          <a:lstStyle/>
          <a:p>
            <a:pPr algn="l"/>
            <a:r>
              <a:rPr lang="de-DE" sz="3600" dirty="0"/>
              <a:t>„Was heißt und zu welchem </a:t>
            </a:r>
            <a:r>
              <a:rPr lang="de-DE" sz="3600" i="1" dirty="0"/>
              <a:t>Ende</a:t>
            </a:r>
            <a:r>
              <a:rPr lang="de-DE" sz="3600" dirty="0"/>
              <a:t> …?“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28A53F1-B6E6-4EE2-822E-6E721D286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9" t="16884" r="1930" b="13536"/>
          <a:stretch/>
        </p:blipFill>
        <p:spPr>
          <a:xfrm>
            <a:off x="163820" y="1273666"/>
            <a:ext cx="11864360" cy="47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DAC0C-CEB8-4D11-B3C5-37EC4270A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8545"/>
          </a:xfrm>
        </p:spPr>
        <p:txBody>
          <a:bodyPr/>
          <a:lstStyle/>
          <a:p>
            <a:pPr algn="l"/>
            <a:r>
              <a:rPr lang="de-DE" sz="3600" dirty="0"/>
              <a:t>„Public </a:t>
            </a:r>
            <a:r>
              <a:rPr lang="de-DE" sz="3600" dirty="0" err="1"/>
              <a:t>Humanities</a:t>
            </a:r>
            <a:r>
              <a:rPr lang="de-DE" sz="3600" dirty="0"/>
              <a:t>“ und ihre politische Relevanz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4AC8A66-AC8B-44BE-B9A5-EA774CD9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91" b="5896"/>
          <a:stretch/>
        </p:blipFill>
        <p:spPr>
          <a:xfrm>
            <a:off x="344648" y="1087135"/>
            <a:ext cx="10643440" cy="53650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BB9BD2-3745-4DF2-81AC-3BB63A729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3" t="11236" r="27191" b="6067"/>
          <a:stretch/>
        </p:blipFill>
        <p:spPr>
          <a:xfrm>
            <a:off x="6658864" y="1831635"/>
            <a:ext cx="4834493" cy="47569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979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E5372-5089-4AB2-B898-71BB4614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28" y="50973"/>
            <a:ext cx="10972800" cy="753556"/>
          </a:xfrm>
        </p:spPr>
        <p:txBody>
          <a:bodyPr/>
          <a:lstStyle/>
          <a:p>
            <a:pPr algn="l"/>
            <a:r>
              <a:rPr lang="de-DE" sz="3600" dirty="0"/>
              <a:t>Supervision und Aufbau einer kritischen Community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6F5495E-C668-4D23-A224-0AC234F1D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7121"/>
            <a:ext cx="5767817" cy="488912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7700F-C5F6-4951-8901-80096BBF4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3" y="1067121"/>
            <a:ext cx="5518664" cy="31761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D4C1D9-DE4E-4955-8B96-BE4B96D84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3" y="4592262"/>
            <a:ext cx="5283885" cy="17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D63B2-7C2A-44C4-A5DC-4F084366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842481"/>
          </a:xfrm>
        </p:spPr>
        <p:txBody>
          <a:bodyPr/>
          <a:lstStyle/>
          <a:p>
            <a:pPr algn="l"/>
            <a:r>
              <a:rPr lang="de-DE" sz="3600" dirty="0"/>
              <a:t>F2F Trainings und kulturelle Events (mit Partnern)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2EB605-8321-48DF-8862-183F8147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79" y="1031696"/>
            <a:ext cx="5325867" cy="35505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1F409C-EE1F-462F-8C54-90F4CAB42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5" y="3996075"/>
            <a:ext cx="3832690" cy="255512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15A7A98-F263-462A-B300-B7BFB70CF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9" t="27415" r="34438" b="12659"/>
          <a:stretch/>
        </p:blipFill>
        <p:spPr>
          <a:xfrm>
            <a:off x="3723952" y="2380077"/>
            <a:ext cx="3452117" cy="356808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6BAAE8-2708-4EB6-85BC-746473DA48C2}"/>
              </a:ext>
            </a:extLst>
          </p:cNvPr>
          <p:cNvSpPr txBox="1"/>
          <p:nvPr/>
        </p:nvSpPr>
        <p:spPr>
          <a:xfrm>
            <a:off x="7242850" y="4932495"/>
            <a:ext cx="4178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ndara" panose="020E0502030303020204" pitchFamily="34" charset="0"/>
              </a:rPr>
              <a:t>„Edutainment“ für die ganze Familie im Rahmen der jährlichen „Culture Night“ und „Heritage Week“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FC707B-4DFF-4053-8269-C7AA74202752}"/>
              </a:ext>
            </a:extLst>
          </p:cNvPr>
          <p:cNvSpPr txBox="1"/>
          <p:nvPr/>
        </p:nvSpPr>
        <p:spPr>
          <a:xfrm>
            <a:off x="2609636" y="1031793"/>
            <a:ext cx="405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ndara" panose="020E0502030303020204" pitchFamily="34" charset="0"/>
              </a:rPr>
              <a:t>Spezielle Vorträge und Führungen in örtlichen Archiven und Museen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9675C3E-2CC4-4DFC-B9B9-F0F5AAD5D116}"/>
              </a:ext>
            </a:extLst>
          </p:cNvPr>
          <p:cNvSpPr txBox="1"/>
          <p:nvPr/>
        </p:nvSpPr>
        <p:spPr>
          <a:xfrm>
            <a:off x="205054" y="2671550"/>
            <a:ext cx="3452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ndara" panose="020E0502030303020204" pitchFamily="34" charset="0"/>
              </a:rPr>
              <a:t>Diskussionen und Workshops mit den Mitarbeiter*innen des Projekts und Studierenden der Universität </a:t>
            </a:r>
            <a:r>
              <a:rPr lang="de-DE" sz="2000" dirty="0" err="1">
                <a:latin typeface="Candara" panose="020E0502030303020204" pitchFamily="34" charset="0"/>
              </a:rPr>
              <a:t>Maynooth</a:t>
            </a:r>
            <a:endParaRPr lang="de-DE" sz="2000" dirty="0">
              <a:latin typeface="Candara" panose="020E05020303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533D4C-31EB-49F0-917C-CF06979815F7}"/>
              </a:ext>
            </a:extLst>
          </p:cNvPr>
          <p:cNvSpPr txBox="1"/>
          <p:nvPr/>
        </p:nvSpPr>
        <p:spPr>
          <a:xfrm>
            <a:off x="4154610" y="6188446"/>
            <a:ext cx="783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andara" panose="020E0502030303020204" pitchFamily="34" charset="0"/>
              </a:rPr>
              <a:t>Bildrechte: Letters 1916-1923, letter1916.ie, CC BY-SA</a:t>
            </a:r>
          </a:p>
        </p:txBody>
      </p:sp>
    </p:spTree>
    <p:extLst>
      <p:ext uri="{BB962C8B-B14F-4D97-AF65-F5344CB8AC3E}">
        <p14:creationId xmlns:p14="http://schemas.microsoft.com/office/powerpoint/2010/main" val="186524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935798"/>
            <a:ext cx="10170160" cy="2387600"/>
          </a:xfrm>
        </p:spPr>
        <p:txBody>
          <a:bodyPr>
            <a:normAutofit/>
          </a:bodyPr>
          <a:lstStyle/>
          <a:p>
            <a:r>
              <a:rPr lang="de-DE" dirty="0"/>
              <a:t>Technische Herausforderungen – Datenbank- und Interface-Gestaltung</a:t>
            </a:r>
          </a:p>
        </p:txBody>
      </p:sp>
    </p:spTree>
    <p:extLst>
      <p:ext uri="{BB962C8B-B14F-4D97-AF65-F5344CB8AC3E}">
        <p14:creationId xmlns:p14="http://schemas.microsoft.com/office/powerpoint/2010/main" val="412892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9DCAEF05-89EE-4F81-BBCF-68AF88BDF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" t="21748" r="6630" b="15525"/>
          <a:stretch/>
        </p:blipFill>
        <p:spPr>
          <a:xfrm>
            <a:off x="6977869" y="962085"/>
            <a:ext cx="4325420" cy="17380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2ED779-E81E-43BB-BC7F-124C1CD8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488"/>
            <a:ext cx="10972800" cy="578895"/>
          </a:xfrm>
        </p:spPr>
        <p:txBody>
          <a:bodyPr/>
          <a:lstStyle/>
          <a:p>
            <a:pPr algn="l"/>
            <a:r>
              <a:rPr lang="de-DE" sz="3600" dirty="0"/>
              <a:t>Vom Tool-Mix zur eigenen Infrastruktur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75E903-025C-4619-8BD8-B7287341AA03}"/>
              </a:ext>
            </a:extLst>
          </p:cNvPr>
          <p:cNvSpPr/>
          <p:nvPr/>
        </p:nvSpPr>
        <p:spPr>
          <a:xfrm>
            <a:off x="368154" y="3113845"/>
            <a:ext cx="2683268" cy="9443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OMEKA Datenbank für Scans und Metadaten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6D2EE7-3059-4F8E-B919-C9985B4BAE17}"/>
              </a:ext>
            </a:extLst>
          </p:cNvPr>
          <p:cNvSpPr/>
          <p:nvPr/>
        </p:nvSpPr>
        <p:spPr>
          <a:xfrm>
            <a:off x="368154" y="4436690"/>
            <a:ext cx="2683268" cy="9443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SCRIPTO für Transkriptionsoberfläche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1076A16-2335-4B40-8545-33F7A17C5C8D}"/>
              </a:ext>
            </a:extLst>
          </p:cNvPr>
          <p:cNvSpPr/>
          <p:nvPr/>
        </p:nvSpPr>
        <p:spPr>
          <a:xfrm>
            <a:off x="368154" y="5738887"/>
            <a:ext cx="2683267" cy="8094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WORDPRESS für Blog/redaktionelle Beiträge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6D0CE96-F462-4D73-90F9-5065AFBDE7F2}"/>
              </a:ext>
            </a:extLst>
          </p:cNvPr>
          <p:cNvSpPr/>
          <p:nvPr/>
        </p:nvSpPr>
        <p:spPr>
          <a:xfrm>
            <a:off x="3739792" y="3552976"/>
            <a:ext cx="2797996" cy="14899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LETTERS1916.ie</a:t>
            </a:r>
          </a:p>
        </p:txBody>
      </p:sp>
      <p:sp>
        <p:nvSpPr>
          <p:cNvPr id="8" name="Geschweifte Klammer links/rechts 7">
            <a:extLst>
              <a:ext uri="{FF2B5EF4-FFF2-40B4-BE49-F238E27FC236}">
                <a16:creationId xmlns:a16="http://schemas.microsoft.com/office/drawing/2014/main" id="{A77CF0DF-36FA-4122-B69D-44FB573D0A96}"/>
              </a:ext>
            </a:extLst>
          </p:cNvPr>
          <p:cNvSpPr/>
          <p:nvPr/>
        </p:nvSpPr>
        <p:spPr>
          <a:xfrm>
            <a:off x="3051422" y="2321960"/>
            <a:ext cx="4109666" cy="397609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B1EFC83-A862-401C-A2BA-D121A121FB32}"/>
              </a:ext>
            </a:extLst>
          </p:cNvPr>
          <p:cNvSpPr/>
          <p:nvPr/>
        </p:nvSpPr>
        <p:spPr>
          <a:xfrm>
            <a:off x="8924817" y="5527239"/>
            <a:ext cx="2683268" cy="9443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Eigene MySQL Datenbank mit eingebundenem „</a:t>
            </a:r>
            <a:r>
              <a:rPr lang="de-DE" dirty="0" err="1"/>
              <a:t>Transcription</a:t>
            </a:r>
            <a:r>
              <a:rPr lang="de-DE" dirty="0"/>
              <a:t> Desk“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806E059-DCFF-46FF-990B-700B780D6297}"/>
              </a:ext>
            </a:extLst>
          </p:cNvPr>
          <p:cNvSpPr/>
          <p:nvPr/>
        </p:nvSpPr>
        <p:spPr>
          <a:xfrm>
            <a:off x="7332322" y="4571626"/>
            <a:ext cx="2683267" cy="8094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WORDPRESS für Blog/redaktionelle Beiträge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9EDE2FE5-7F02-439B-B281-BA0E7352C718}"/>
              </a:ext>
            </a:extLst>
          </p:cNvPr>
          <p:cNvSpPr/>
          <p:nvPr/>
        </p:nvSpPr>
        <p:spPr>
          <a:xfrm rot="10800000">
            <a:off x="10730484" y="3742553"/>
            <a:ext cx="484632" cy="16581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95E0872-5481-46DE-927E-FA7E36A5BCDB}"/>
              </a:ext>
            </a:extLst>
          </p:cNvPr>
          <p:cNvSpPr/>
          <p:nvPr/>
        </p:nvSpPr>
        <p:spPr>
          <a:xfrm>
            <a:off x="7226156" y="2537717"/>
            <a:ext cx="4712415" cy="11101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Datenexport in JSON &amp; XML/TEI für „</a:t>
            </a:r>
            <a:r>
              <a:rPr lang="de-DE" dirty="0" err="1"/>
              <a:t>distant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“ und Visualisierung</a:t>
            </a:r>
          </a:p>
        </p:txBody>
      </p:sp>
      <p:sp>
        <p:nvSpPr>
          <p:cNvPr id="14" name="Gewitterblitz 13">
            <a:extLst>
              <a:ext uri="{FF2B5EF4-FFF2-40B4-BE49-F238E27FC236}">
                <a16:creationId xmlns:a16="http://schemas.microsoft.com/office/drawing/2014/main" id="{FE50359B-FC78-4436-817D-77E139F55F2F}"/>
              </a:ext>
            </a:extLst>
          </p:cNvPr>
          <p:cNvSpPr/>
          <p:nvPr/>
        </p:nvSpPr>
        <p:spPr>
          <a:xfrm rot="545228">
            <a:off x="70286" y="963740"/>
            <a:ext cx="1234864" cy="1987748"/>
          </a:xfrm>
          <a:prstGeom prst="lightningBolt">
            <a:avLst/>
          </a:prstGeom>
          <a:gradFill>
            <a:gsLst>
              <a:gs pos="0">
                <a:srgbClr val="FF0000"/>
              </a:gs>
              <a:gs pos="100000">
                <a:srgbClr val="C0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912F5A-0D75-45C1-A5B1-C82A9DE5BE8A}"/>
              </a:ext>
            </a:extLst>
          </p:cNvPr>
          <p:cNvSpPr txBox="1"/>
          <p:nvPr/>
        </p:nvSpPr>
        <p:spPr>
          <a:xfrm>
            <a:off x="1012024" y="956014"/>
            <a:ext cx="4792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Transcription</a:t>
            </a:r>
            <a:r>
              <a:rPr lang="de-DE" dirty="0"/>
              <a:t> </a:t>
            </a:r>
            <a:r>
              <a:rPr lang="de-DE" dirty="0" err="1"/>
              <a:t>desk</a:t>
            </a:r>
            <a:r>
              <a:rPr lang="de-DE" dirty="0"/>
              <a:t>“ zu komplex für Freiwillige, Erstellung valider TEI-Files aufwendig, XML-Export fehlerbehaftet, Dublin Core nur bedingt geeignet: viele überflüssige Felder</a:t>
            </a:r>
          </a:p>
        </p:txBody>
      </p:sp>
    </p:spTree>
    <p:extLst>
      <p:ext uri="{BB962C8B-B14F-4D97-AF65-F5344CB8AC3E}">
        <p14:creationId xmlns:p14="http://schemas.microsoft.com/office/powerpoint/2010/main" val="144130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2EFFB-A51B-4AC0-BC64-D343E62A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731"/>
            <a:ext cx="10972800" cy="767749"/>
          </a:xfrm>
        </p:spPr>
        <p:txBody>
          <a:bodyPr/>
          <a:lstStyle/>
          <a:p>
            <a:pPr algn="l"/>
            <a:r>
              <a:rPr lang="de-DE" sz="3600" dirty="0"/>
              <a:t>Usability und Sichtbarkeit – Landing Page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05D305-CAD6-4AD1-9D1D-02185B795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9737" r="6798" b="7116"/>
          <a:stretch/>
        </p:blipFill>
        <p:spPr>
          <a:xfrm>
            <a:off x="534256" y="996593"/>
            <a:ext cx="10972800" cy="57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72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E6881-8E80-4792-9BBE-D7A15A13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193"/>
            <a:ext cx="10972800" cy="779862"/>
          </a:xfrm>
        </p:spPr>
        <p:txBody>
          <a:bodyPr/>
          <a:lstStyle/>
          <a:p>
            <a:pPr algn="l"/>
            <a:r>
              <a:rPr lang="de-DE" sz="3600" dirty="0"/>
              <a:t>Suchen und Finden – das öffentliche Frontend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5E1044-E804-4C0C-B55F-5D40FF91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10337" r="4776" b="10862"/>
          <a:stretch/>
        </p:blipFill>
        <p:spPr>
          <a:xfrm>
            <a:off x="486310" y="1119884"/>
            <a:ext cx="11219380" cy="54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09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FA7C0-A28A-4D65-BBD5-12274916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022"/>
            <a:ext cx="10972800" cy="702185"/>
          </a:xfrm>
        </p:spPr>
        <p:txBody>
          <a:bodyPr/>
          <a:lstStyle/>
          <a:p>
            <a:pPr algn="l"/>
            <a:r>
              <a:rPr lang="de-DE" sz="3600" dirty="0"/>
              <a:t>FAZIT / Tipps für erfolgreiche Projekte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07D18A-B5C3-4184-84E2-38CC16962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2551"/>
            <a:ext cx="10972800" cy="491346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PUBLIC HUMANITIES ≠ FORSCHUNG OHNE GRENZEN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Klare Projektidentität entwickeln und kommunizieren</a:t>
            </a:r>
          </a:p>
          <a:p>
            <a:r>
              <a:rPr lang="de-DE" dirty="0"/>
              <a:t>Partnerinstitutionen und Freiwillige dauerhaft in die Review-Prozesse integrieren / (Selbst)Kritik anregen</a:t>
            </a:r>
          </a:p>
          <a:p>
            <a:r>
              <a:rPr lang="de-DE" dirty="0"/>
              <a:t>Feste Verortung in der internationalen (!) wissenschaftlichen Community</a:t>
            </a:r>
          </a:p>
          <a:p>
            <a:r>
              <a:rPr lang="de-DE" dirty="0"/>
              <a:t>Empathie zeigen</a:t>
            </a:r>
          </a:p>
        </p:txBody>
      </p:sp>
    </p:spTree>
    <p:extLst>
      <p:ext uri="{BB962C8B-B14F-4D97-AF65-F5344CB8AC3E}">
        <p14:creationId xmlns:p14="http://schemas.microsoft.com/office/powerpoint/2010/main" val="674888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>
          <a:xfrm>
            <a:off x="1981200" y="941388"/>
            <a:ext cx="8229600" cy="1390650"/>
          </a:xfrm>
        </p:spPr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Vielen Dank für Ihre Aufmerksamkeit</a:t>
            </a:r>
          </a:p>
        </p:txBody>
      </p:sp>
      <p:pic>
        <p:nvPicPr>
          <p:cNvPr id="39939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2690" y="2583970"/>
            <a:ext cx="3686620" cy="2448415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142476E-11E6-4B24-B1D8-F6FA8D266E76}"/>
              </a:ext>
            </a:extLst>
          </p:cNvPr>
          <p:cNvSpPr txBox="1">
            <a:spLocks/>
          </p:cNvSpPr>
          <p:nvPr/>
        </p:nvSpPr>
        <p:spPr bwMode="auto">
          <a:xfrm>
            <a:off x="1981200" y="5032385"/>
            <a:ext cx="82296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9pPr>
          </a:lstStyle>
          <a:p>
            <a:r>
              <a:rPr lang="de-DE" altLang="de-DE" sz="2400" dirty="0">
                <a:ea typeface="ＭＳ Ｐゴシック" panose="020B0600070205080204" pitchFamily="34" charset="-128"/>
              </a:rPr>
              <a:t>Kontakt: </a:t>
            </a:r>
            <a:r>
              <a:rPr lang="de-DE" altLang="de-DE" sz="2400" dirty="0">
                <a:ea typeface="ＭＳ Ｐゴシック" panose="020B0600070205080204" pitchFamily="34" charset="-128"/>
                <a:hlinkClick r:id="rId3"/>
              </a:rPr>
              <a:t>barget@ieg-mainz.de</a:t>
            </a:r>
            <a:br>
              <a:rPr lang="de-DE" altLang="de-DE" sz="2400" dirty="0">
                <a:ea typeface="ＭＳ Ｐゴシック" panose="020B0600070205080204" pitchFamily="34" charset="-128"/>
              </a:rPr>
            </a:br>
            <a:r>
              <a:rPr lang="de-DE" altLang="de-DE" sz="2400" dirty="0">
                <a:ea typeface="ＭＳ Ｐゴシック" panose="020B0600070205080204" pitchFamily="34" charset="-128"/>
              </a:rPr>
              <a:t>https://github.com/MonikaBarget</a:t>
            </a:r>
          </a:p>
        </p:txBody>
      </p:sp>
    </p:spTree>
    <p:extLst>
      <p:ext uri="{BB962C8B-B14F-4D97-AF65-F5344CB8AC3E}">
        <p14:creationId xmlns:p14="http://schemas.microsoft.com/office/powerpoint/2010/main" val="332497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A523228-A7EE-4410-BC36-A0EE38658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r="41148" b="9037"/>
          <a:stretch/>
        </p:blipFill>
        <p:spPr>
          <a:xfrm>
            <a:off x="4512519" y="995433"/>
            <a:ext cx="7679481" cy="486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737DA-707F-4A08-80C0-30FC870C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29"/>
            <a:ext cx="11187385" cy="836200"/>
          </a:xfrm>
        </p:spPr>
        <p:txBody>
          <a:bodyPr/>
          <a:lstStyle/>
          <a:p>
            <a:pPr algn="l"/>
            <a:r>
              <a:rPr lang="de-DE" sz="3600" dirty="0"/>
              <a:t>„Bürgerbeteiligung“ in der heutigen Förderlandschaft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77E8611-D7AB-4EB3-93E2-92F3CCDA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81" t="23356" r="48082" b="18035"/>
          <a:stretch/>
        </p:blipFill>
        <p:spPr>
          <a:xfrm>
            <a:off x="88259" y="3429000"/>
            <a:ext cx="4841069" cy="33293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7D37C2-AE2C-481F-AFE0-0C04AE4EB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621" y="1312171"/>
            <a:ext cx="3099537" cy="16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F8BAC-B789-4085-B314-A44D78B2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742950"/>
          </a:xfrm>
        </p:spPr>
        <p:txBody>
          <a:bodyPr/>
          <a:lstStyle/>
          <a:p>
            <a:pPr algn="l"/>
            <a:r>
              <a:rPr lang="de-DE" sz="3600" dirty="0"/>
              <a:t>Letters 1916-1923 – ein Projektbeispiel aus Irland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B35AE1-5E51-4F89-B227-4FC2B53BF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2" t="10524" r="1729" b="6901"/>
          <a:stretch/>
        </p:blipFill>
        <p:spPr>
          <a:xfrm>
            <a:off x="518645" y="1127705"/>
            <a:ext cx="11063755" cy="54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EBF3A-414F-428F-AD8B-9555E811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772795"/>
          </a:xfrm>
        </p:spPr>
        <p:txBody>
          <a:bodyPr/>
          <a:lstStyle/>
          <a:p>
            <a:pPr algn="l"/>
            <a:r>
              <a:rPr lang="de-DE" sz="3600" dirty="0"/>
              <a:t>GLIEDERUNG DER VORLESUNG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FF9343-8621-40D6-8C2C-CDDFF501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9" y="1095375"/>
            <a:ext cx="11353799" cy="553402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Begriffsdefinitionen</a:t>
            </a:r>
          </a:p>
          <a:p>
            <a:r>
              <a:rPr lang="de-DE" dirty="0"/>
              <a:t>Geschichte der Bürgerbeteiligung in den Wissenschaften</a:t>
            </a:r>
          </a:p>
          <a:p>
            <a:r>
              <a:rPr lang="de-DE" dirty="0"/>
              <a:t> Chancen der Bürgerbeteiligung in den (digitalen) Geisteswissenschaften</a:t>
            </a:r>
          </a:p>
          <a:p>
            <a:r>
              <a:rPr lang="de-DE" dirty="0"/>
              <a:t>Ethische Herausforderungen I – Schutz der Nutzerdaten</a:t>
            </a:r>
          </a:p>
          <a:p>
            <a:r>
              <a:rPr lang="de-DE" dirty="0"/>
              <a:t>Ethische Herausforderungen II – (emotionale) Nähe und Distanz in der Konfrontation mit den Daten</a:t>
            </a:r>
          </a:p>
          <a:p>
            <a:r>
              <a:rPr lang="de-DE" dirty="0"/>
              <a:t>Technische Herausforderungen – Datenbank- und Interface-Gestaltung</a:t>
            </a:r>
          </a:p>
          <a:p>
            <a:r>
              <a:rPr lang="de-DE" dirty="0"/>
              <a:t>Tipps für erfolgreiche „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humanities</a:t>
            </a:r>
            <a:r>
              <a:rPr lang="de-DE" dirty="0"/>
              <a:t>“ Projekte</a:t>
            </a:r>
          </a:p>
          <a:p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563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935798"/>
            <a:ext cx="10170160" cy="2387600"/>
          </a:xfrm>
        </p:spPr>
        <p:txBody>
          <a:bodyPr>
            <a:normAutofit/>
          </a:bodyPr>
          <a:lstStyle/>
          <a:p>
            <a:r>
              <a:rPr lang="de-DE" dirty="0"/>
              <a:t>Begriffsdefinitionen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ACAB42-EA0E-45EF-A0A9-44D21C4E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34" y="4429919"/>
            <a:ext cx="1801372" cy="21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BF4314-9FFA-4D8A-9053-BDB13AEA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0707"/>
            <a:ext cx="11353800" cy="5115312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/>
              <a:t>„Weitere Begriffe alternativ/ergänzend zu </a:t>
            </a:r>
            <a:r>
              <a:rPr lang="de-DE" sz="2800" dirty="0" err="1"/>
              <a:t>citizen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: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crowdsourced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crowd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networked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volunteer</a:t>
            </a:r>
            <a:r>
              <a:rPr lang="de-DE" sz="2800" dirty="0"/>
              <a:t> </a:t>
            </a:r>
            <a:r>
              <a:rPr lang="de-DE" sz="2800" dirty="0" err="1"/>
              <a:t>monitoring</a:t>
            </a:r>
            <a:r>
              <a:rPr lang="de-DE" sz="2800" dirty="0"/>
              <a:t>,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 err="1"/>
              <a:t>participation</a:t>
            </a:r>
            <a:r>
              <a:rPr lang="de-DE" sz="2800" dirty="0"/>
              <a:t> in </a:t>
            </a:r>
            <a:r>
              <a:rPr lang="de-DE" sz="2800" dirty="0" err="1"/>
              <a:t>scientific</a:t>
            </a:r>
            <a:r>
              <a:rPr lang="de-DE" sz="2800" dirty="0"/>
              <a:t> </a:t>
            </a:r>
            <a:r>
              <a:rPr lang="de-DE" sz="2800" dirty="0" err="1"/>
              <a:t>research</a:t>
            </a:r>
            <a:r>
              <a:rPr lang="de-DE" sz="2800" dirty="0"/>
              <a:t>, </a:t>
            </a:r>
            <a:r>
              <a:rPr lang="de-DE" sz="2800" dirty="0" err="1"/>
              <a:t>street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citizen</a:t>
            </a:r>
            <a:r>
              <a:rPr lang="de-DE" sz="2800" dirty="0"/>
              <a:t> </a:t>
            </a:r>
            <a:r>
              <a:rPr lang="de-DE" sz="2800" dirty="0" err="1"/>
              <a:t>cyberscience</a:t>
            </a:r>
            <a:r>
              <a:rPr lang="de-DE" sz="2800" dirty="0"/>
              <a:t> </a:t>
            </a:r>
            <a:r>
              <a:rPr lang="de-DE" sz="2800" dirty="0" err="1"/>
              <a:t>or</a:t>
            </a:r>
            <a:r>
              <a:rPr lang="de-DE" sz="2800" dirty="0"/>
              <a:t> digital </a:t>
            </a:r>
            <a:r>
              <a:rPr lang="de-DE" sz="2800" dirty="0" err="1"/>
              <a:t>citizen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grassroots</a:t>
            </a:r>
            <a:r>
              <a:rPr lang="de-DE" sz="2800" dirty="0"/>
              <a:t> </a:t>
            </a:r>
            <a:r>
              <a:rPr lang="de-DE" sz="2800" dirty="0" err="1"/>
              <a:t>supercomputing</a:t>
            </a:r>
            <a:r>
              <a:rPr lang="de-DE" sz="2800" dirty="0"/>
              <a:t>, </a:t>
            </a:r>
            <a:r>
              <a:rPr lang="de-DE" sz="2800" dirty="0" err="1"/>
              <a:t>volunteer</a:t>
            </a:r>
            <a:r>
              <a:rPr lang="de-DE" sz="2800" dirty="0"/>
              <a:t> </a:t>
            </a:r>
            <a:r>
              <a:rPr lang="de-DE" sz="2800" dirty="0" err="1"/>
              <a:t>computing</a:t>
            </a:r>
            <a:r>
              <a:rPr lang="de-DE" sz="2800" dirty="0"/>
              <a:t>, </a:t>
            </a:r>
            <a:r>
              <a:rPr lang="de-DE" sz="2800" dirty="0" err="1"/>
              <a:t>technology-mediated</a:t>
            </a:r>
            <a:r>
              <a:rPr lang="de-DE" sz="2800" dirty="0"/>
              <a:t> </a:t>
            </a:r>
            <a:r>
              <a:rPr lang="de-DE" sz="2800" dirty="0" err="1"/>
              <a:t>citizen</a:t>
            </a:r>
            <a:r>
              <a:rPr lang="de-DE" sz="2800" dirty="0"/>
              <a:t>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citizen-science</a:t>
            </a:r>
            <a:r>
              <a:rPr lang="de-DE" sz="2800" dirty="0"/>
              <a:t> </a:t>
            </a:r>
            <a:r>
              <a:rPr lang="de-DE" sz="2800" dirty="0" err="1"/>
              <a:t>alliances</a:t>
            </a:r>
            <a:r>
              <a:rPr lang="de-DE" sz="2800" dirty="0"/>
              <a:t>, </a:t>
            </a:r>
            <a:r>
              <a:rPr lang="de-DE" sz="2800" dirty="0" err="1"/>
              <a:t>community</a:t>
            </a:r>
            <a:r>
              <a:rPr lang="de-DE" sz="2800" dirty="0"/>
              <a:t> 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auditing</a:t>
            </a:r>
            <a:r>
              <a:rPr lang="de-DE" sz="2800" dirty="0"/>
              <a:t>, Do-It-Yourself </a:t>
            </a:r>
            <a:r>
              <a:rPr lang="de-DE" sz="2800" dirty="0" err="1"/>
              <a:t>science</a:t>
            </a:r>
            <a:r>
              <a:rPr lang="de-DE" sz="2800" dirty="0"/>
              <a:t>, </a:t>
            </a:r>
            <a:r>
              <a:rPr lang="de-DE" sz="2800" dirty="0" err="1"/>
              <a:t>science</a:t>
            </a:r>
            <a:r>
              <a:rPr lang="de-DE" sz="2800" dirty="0"/>
              <a:t> in </a:t>
            </a:r>
            <a:r>
              <a:rPr lang="de-DE" sz="2800" dirty="0" err="1"/>
              <a:t>Makerspaces</a:t>
            </a:r>
            <a:r>
              <a:rPr lang="de-DE" sz="2800" dirty="0"/>
              <a:t>, </a:t>
            </a:r>
            <a:r>
              <a:rPr lang="de-DE" sz="2800" dirty="0" err="1"/>
              <a:t>FabLabs</a:t>
            </a:r>
            <a:r>
              <a:rPr lang="de-DE" sz="2800" dirty="0"/>
              <a:t>, </a:t>
            </a:r>
            <a:r>
              <a:rPr lang="de-DE" sz="2800" dirty="0" err="1"/>
              <a:t>Hackerspaces</a:t>
            </a:r>
            <a:r>
              <a:rPr lang="de-DE" sz="2800" dirty="0"/>
              <a:t>, </a:t>
            </a:r>
            <a:r>
              <a:rPr lang="de-DE" sz="2800" dirty="0" err="1"/>
              <a:t>Techshops</a:t>
            </a:r>
            <a:r>
              <a:rPr lang="de-DE" sz="2800" dirty="0"/>
              <a:t>, </a:t>
            </a:r>
            <a:r>
              <a:rPr lang="de-DE" sz="2800" dirty="0" err="1"/>
              <a:t>innovation</a:t>
            </a:r>
            <a:r>
              <a:rPr lang="de-DE" sz="2800" dirty="0"/>
              <a:t> and </a:t>
            </a:r>
            <a:r>
              <a:rPr lang="de-DE" sz="2800" dirty="0" err="1"/>
              <a:t>community-based</a:t>
            </a:r>
            <a:r>
              <a:rPr lang="de-DE" sz="2800" dirty="0"/>
              <a:t> </a:t>
            </a:r>
            <a:r>
              <a:rPr lang="de-DE" sz="2800" dirty="0" err="1"/>
              <a:t>labs</a:t>
            </a:r>
            <a:r>
              <a:rPr lang="de-DE" sz="2800" dirty="0"/>
              <a:t>, etc.“</a:t>
            </a:r>
            <a:br>
              <a:rPr lang="de-DE" sz="2800" dirty="0"/>
            </a:br>
            <a:br>
              <a:rPr lang="de-DE" sz="2800" dirty="0"/>
            </a:br>
            <a:r>
              <a:rPr lang="de-DE" sz="2000" dirty="0"/>
              <a:t>Richtlinie zur Förderung von bürgerwissenschaftlichen Vorhaben (Citizen Science): https://www.bmbf.de/foerderungen/bekanntmachung-2668.html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D0F67C7-4192-4461-8E4E-18D2CAC26DA2}"/>
              </a:ext>
            </a:extLst>
          </p:cNvPr>
          <p:cNvSpPr txBox="1">
            <a:spLocks/>
          </p:cNvSpPr>
          <p:nvPr/>
        </p:nvSpPr>
        <p:spPr bwMode="auto">
          <a:xfrm>
            <a:off x="0" y="11669"/>
            <a:ext cx="11353800" cy="88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843144"/>
                </a:solidFill>
                <a:latin typeface="Candara" pitchFamily="34" charset="0"/>
                <a:ea typeface="ＭＳ Ｐゴシック" charset="-128"/>
                <a:cs typeface="Candara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AE4D42"/>
                </a:solidFill>
                <a:latin typeface="Delicious-Bold" charset="0"/>
                <a:ea typeface="ＭＳ Ｐゴシック" charset="-128"/>
              </a:defRPr>
            </a:lvl9pPr>
          </a:lstStyle>
          <a:p>
            <a:pPr algn="l"/>
            <a:r>
              <a:rPr lang="de-DE" sz="3600" i="1"/>
              <a:t>Public Humanities </a:t>
            </a:r>
            <a:r>
              <a:rPr lang="de-DE" sz="3600"/>
              <a:t>und verwandte Begriffe</a:t>
            </a:r>
            <a:endParaRPr lang="de-DE" sz="3600" dirty="0"/>
          </a:p>
        </p:txBody>
      </p:sp>
      <p:pic>
        <p:nvPicPr>
          <p:cNvPr id="2050" name="Picture 2" descr="Image result for bmbf logo">
            <a:extLst>
              <a:ext uri="{FF2B5EF4-FFF2-40B4-BE49-F238E27FC236}">
                <a16:creationId xmlns:a16="http://schemas.microsoft.com/office/drawing/2014/main" id="{5826D964-6EB0-44A4-8DA9-F6D3382F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162" y="5240209"/>
            <a:ext cx="10572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94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99BE3F0-9BDB-4EF9-A163-9459A40E96ED}"/>
              </a:ext>
            </a:extLst>
          </p:cNvPr>
          <p:cNvCxnSpPr/>
          <p:nvPr/>
        </p:nvCxnSpPr>
        <p:spPr>
          <a:xfrm>
            <a:off x="3535680" y="1534160"/>
            <a:ext cx="0" cy="495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F95C59D-6761-47CA-8827-AED1FB309A5F}"/>
              </a:ext>
            </a:extLst>
          </p:cNvPr>
          <p:cNvCxnSpPr/>
          <p:nvPr/>
        </p:nvCxnSpPr>
        <p:spPr>
          <a:xfrm>
            <a:off x="7792720" y="1534159"/>
            <a:ext cx="0" cy="495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6ACBFD45-EB4D-4FD0-8304-4CE1156975F4}"/>
              </a:ext>
            </a:extLst>
          </p:cNvPr>
          <p:cNvSpPr/>
          <p:nvPr/>
        </p:nvSpPr>
        <p:spPr>
          <a:xfrm>
            <a:off x="309882" y="1643064"/>
            <a:ext cx="2895598" cy="38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NATURAL/SOCIAL SCIENCES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25F329-3653-4AE9-A800-2168D3F41BDA}"/>
              </a:ext>
            </a:extLst>
          </p:cNvPr>
          <p:cNvSpPr/>
          <p:nvPr/>
        </p:nvSpPr>
        <p:spPr>
          <a:xfrm>
            <a:off x="8453121" y="1651160"/>
            <a:ext cx="2418079" cy="331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HUMANITIES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A04D4E-FFB5-433A-BB07-6A33F11D18A5}"/>
              </a:ext>
            </a:extLst>
          </p:cNvPr>
          <p:cNvSpPr/>
          <p:nvPr/>
        </p:nvSpPr>
        <p:spPr>
          <a:xfrm>
            <a:off x="4399281" y="1646240"/>
            <a:ext cx="2418079" cy="3311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THE (GENERAL) PUBLIC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B971406-F763-4963-AA32-0131C7735EF4}"/>
              </a:ext>
            </a:extLst>
          </p:cNvPr>
          <p:cNvSpPr/>
          <p:nvPr/>
        </p:nvSpPr>
        <p:spPr>
          <a:xfrm>
            <a:off x="2021840" y="3891280"/>
            <a:ext cx="3180080" cy="782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SCIENCE COMMUNICATION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3806E50-068B-421F-8BE3-41FCF51565E5}"/>
              </a:ext>
            </a:extLst>
          </p:cNvPr>
          <p:cNvSpPr/>
          <p:nvPr/>
        </p:nvSpPr>
        <p:spPr>
          <a:xfrm>
            <a:off x="2021840" y="4880609"/>
            <a:ext cx="3180080" cy="782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RESEARCH COMMUNICATION</a:t>
            </a:r>
          </a:p>
        </p:txBody>
      </p:sp>
      <p:sp>
        <p:nvSpPr>
          <p:cNvPr id="14" name="Pfeil: nach links und rechts 13">
            <a:extLst>
              <a:ext uri="{FF2B5EF4-FFF2-40B4-BE49-F238E27FC236}">
                <a16:creationId xmlns:a16="http://schemas.microsoft.com/office/drawing/2014/main" id="{5CDA6CBB-EFC9-45ED-968B-8AF198CA5941}"/>
              </a:ext>
            </a:extLst>
          </p:cNvPr>
          <p:cNvSpPr/>
          <p:nvPr/>
        </p:nvSpPr>
        <p:spPr>
          <a:xfrm>
            <a:off x="5801395" y="2162016"/>
            <a:ext cx="3982650" cy="762000"/>
          </a:xfrm>
          <a:prstGeom prst="leftRightArrow">
            <a:avLst/>
          </a:prstGeom>
          <a:gradFill flip="none" rotWithShape="1">
            <a:gsLst>
              <a:gs pos="37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HUMANITIES FOR ALL</a:t>
            </a:r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182FB604-F144-47E2-BF84-BF7F20EE2945}"/>
              </a:ext>
            </a:extLst>
          </p:cNvPr>
          <p:cNvSpPr/>
          <p:nvPr/>
        </p:nvSpPr>
        <p:spPr>
          <a:xfrm>
            <a:off x="2021840" y="5724764"/>
            <a:ext cx="7868885" cy="762000"/>
          </a:xfrm>
          <a:prstGeom prst="leftRightArrow">
            <a:avLst/>
          </a:prstGeom>
          <a:gradFill>
            <a:gsLst>
              <a:gs pos="37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ENGAGED RESEARCH</a:t>
            </a:r>
          </a:p>
        </p:txBody>
      </p:sp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43A7D380-CEC2-46CB-ADED-BEE7862E5870}"/>
              </a:ext>
            </a:extLst>
          </p:cNvPr>
          <p:cNvSpPr/>
          <p:nvPr/>
        </p:nvSpPr>
        <p:spPr>
          <a:xfrm>
            <a:off x="5801395" y="3033476"/>
            <a:ext cx="3982650" cy="762000"/>
          </a:xfrm>
          <a:prstGeom prst="leftRightArrow">
            <a:avLst/>
          </a:prstGeom>
          <a:gradFill>
            <a:gsLst>
              <a:gs pos="37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PUBLIC HUMANITIES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B00C194-87A8-42E7-9B6A-A8BC90608461}"/>
              </a:ext>
            </a:extLst>
          </p:cNvPr>
          <p:cNvSpPr/>
          <p:nvPr/>
        </p:nvSpPr>
        <p:spPr>
          <a:xfrm>
            <a:off x="6309360" y="4932681"/>
            <a:ext cx="3180080" cy="7823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CROWD SOURCING</a:t>
            </a:r>
          </a:p>
        </p:txBody>
      </p:sp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B0338BD7-9D77-482E-872A-60C7BD3004D7}"/>
              </a:ext>
            </a:extLst>
          </p:cNvPr>
          <p:cNvSpPr/>
          <p:nvPr/>
        </p:nvSpPr>
        <p:spPr>
          <a:xfrm>
            <a:off x="1681551" y="2162016"/>
            <a:ext cx="3982650" cy="762000"/>
          </a:xfrm>
          <a:prstGeom prst="leftRightArrow">
            <a:avLst/>
          </a:prstGeom>
          <a:gradFill>
            <a:gsLst>
              <a:gs pos="37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CITIZEN SCIENCE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0C1189-B3AC-45D6-8E91-E466DE36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5"/>
            <a:ext cx="10972800" cy="859235"/>
          </a:xfrm>
        </p:spPr>
        <p:txBody>
          <a:bodyPr/>
          <a:lstStyle/>
          <a:p>
            <a:pPr algn="l"/>
            <a:r>
              <a:rPr lang="de-DE" sz="3600" dirty="0"/>
              <a:t>Ebenen der Bürger/Öffentlichkeitsbeteiligung</a:t>
            </a:r>
          </a:p>
        </p:txBody>
      </p:sp>
    </p:spTree>
    <p:extLst>
      <p:ext uri="{BB962C8B-B14F-4D97-AF65-F5344CB8AC3E}">
        <p14:creationId xmlns:p14="http://schemas.microsoft.com/office/powerpoint/2010/main" val="243378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9AB-82D1-4E25-A3CC-63DC6D2F4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935798"/>
            <a:ext cx="10170160" cy="2387600"/>
          </a:xfrm>
        </p:spPr>
        <p:txBody>
          <a:bodyPr>
            <a:normAutofit/>
          </a:bodyPr>
          <a:lstStyle/>
          <a:p>
            <a:r>
              <a:rPr lang="de-DE" dirty="0"/>
              <a:t>Geschichte der Bürgerbeteiligung in den Wissenschaften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ACAB42-EA0E-45EF-A0A9-44D21C4E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34" y="4429919"/>
            <a:ext cx="1801372" cy="21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5828"/>
      </p:ext>
    </p:extLst>
  </p:cSld>
  <p:clrMapOvr>
    <a:masterClrMapping/>
  </p:clrMapOvr>
</p:sld>
</file>

<file path=ppt/theme/theme1.xml><?xml version="1.0" encoding="utf-8"?>
<a:theme xmlns:a="http://schemas.openxmlformats.org/drawingml/2006/main" name="IEG Power Point Vorlage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642</Words>
  <Application>Microsoft Office PowerPoint</Application>
  <PresentationFormat>Breitbild</PresentationFormat>
  <Paragraphs>79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Candara</vt:lpstr>
      <vt:lpstr>Delicious-Bold</vt:lpstr>
      <vt:lpstr>Delicious-Roman</vt:lpstr>
      <vt:lpstr>Times New Roman</vt:lpstr>
      <vt:lpstr>IEG Power Point Vorlage2.0</vt:lpstr>
      <vt:lpstr>Monika Barget,  Digitale Historische Forschung, IEG Mainz</vt:lpstr>
      <vt:lpstr>„Was heißt und zu welchem Ende …?“</vt:lpstr>
      <vt:lpstr>„Bürgerbeteiligung“ in der heutigen Förderlandschaft</vt:lpstr>
      <vt:lpstr>Letters 1916-1923 – ein Projektbeispiel aus Irland</vt:lpstr>
      <vt:lpstr>GLIEDERUNG DER VORLESUNG</vt:lpstr>
      <vt:lpstr>Begriffsdefinitionen</vt:lpstr>
      <vt:lpstr>PowerPoint-Präsentation</vt:lpstr>
      <vt:lpstr>Ebenen der Bürger/Öffentlichkeitsbeteiligung</vt:lpstr>
      <vt:lpstr>Geschichte der Bürgerbeteiligung in den Wissenschaften</vt:lpstr>
      <vt:lpstr> Gibt es Forschung ohne nicht-akademischen Beitrag?</vt:lpstr>
      <vt:lpstr>Vorläufer der „citizen science“ seit dem 19. Jhd.</vt:lpstr>
      <vt:lpstr>Krisen der Wissenschaftspopularisierung im 20. Jhd.</vt:lpstr>
      <vt:lpstr>„Public humanities“ und der Erfolg des Digitalen</vt:lpstr>
      <vt:lpstr>Chancen der Bürgerbeteiligung in den (digitalen) Geisteswissenschaften</vt:lpstr>
      <vt:lpstr>„Public Humanities“ als Schnittstelle…</vt:lpstr>
      <vt:lpstr>ETHISCHE HERAUSFORDERUNGEN I – SCHUTZ DER NUTZERDATEN</vt:lpstr>
      <vt:lpstr>PowerPoint-Präsentation</vt:lpstr>
      <vt:lpstr>Problemfall: „Bestenliste“ auf GeoPortOst</vt:lpstr>
      <vt:lpstr>Ethische Herausforderungen II – Nähe und Distanz in der Konfrontation mit den Daten</vt:lpstr>
      <vt:lpstr>„Public Humanities“ und ihre politische Relevanz</vt:lpstr>
      <vt:lpstr>Supervision und Aufbau einer kritischen Community</vt:lpstr>
      <vt:lpstr>F2F Trainings und kulturelle Events (mit Partnern)</vt:lpstr>
      <vt:lpstr>Technische Herausforderungen – Datenbank- und Interface-Gestaltung</vt:lpstr>
      <vt:lpstr>Vom Tool-Mix zur eigenen Infrastruktur</vt:lpstr>
      <vt:lpstr>Usability und Sichtbarkeit – Landing Page</vt:lpstr>
      <vt:lpstr>Suchen und Finden – das öffentliche Frontend</vt:lpstr>
      <vt:lpstr>FAZIT / Tipps für erfolgreiche Projekte</vt:lpstr>
      <vt:lpstr>Vielen Dank für Ihre Aufmerksamkeit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Schieferstein, Kathrin</dc:creator>
  <cp:lastModifiedBy>Barget, Monika</cp:lastModifiedBy>
  <cp:revision>120</cp:revision>
  <cp:lastPrinted>2019-10-30T10:39:25Z</cp:lastPrinted>
  <dcterms:created xsi:type="dcterms:W3CDTF">2019-04-17T11:48:36Z</dcterms:created>
  <dcterms:modified xsi:type="dcterms:W3CDTF">2019-10-31T12:22:02Z</dcterms:modified>
</cp:coreProperties>
</file>